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4"/>
  </p:sldMasterIdLst>
  <p:notesMasterIdLst>
    <p:notesMasterId r:id="rId18"/>
  </p:notesMasterIdLst>
  <p:handoutMasterIdLst>
    <p:handoutMasterId r:id="rId19"/>
  </p:handoutMasterIdLst>
  <p:sldIdLst>
    <p:sldId id="494" r:id="rId5"/>
    <p:sldId id="569" r:id="rId6"/>
    <p:sldId id="570" r:id="rId7"/>
    <p:sldId id="572" r:id="rId8"/>
    <p:sldId id="573" r:id="rId9"/>
    <p:sldId id="595" r:id="rId10"/>
    <p:sldId id="602" r:id="rId11"/>
    <p:sldId id="603" r:id="rId12"/>
    <p:sldId id="549" r:id="rId13"/>
    <p:sldId id="604" r:id="rId14"/>
    <p:sldId id="599" r:id="rId15"/>
    <p:sldId id="600" r:id="rId16"/>
    <p:sldId id="591" r:id="rId17"/>
  </p:sldIdLst>
  <p:sldSz cx="12192000" cy="6858000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Gotham Black" pitchFamily="50" charset="0"/>
      <p:regular r:id="rId28"/>
      <p:italic r:id="rId29"/>
    </p:embeddedFont>
    <p:embeddedFont>
      <p:font typeface="Gotham Bold" pitchFamily="50" charset="0"/>
      <p:regular r:id="rId30"/>
      <p:italic r:id="rId31"/>
    </p:embeddedFont>
    <p:embeddedFont>
      <p:font typeface="Gotham Book" pitchFamily="50" charset="0"/>
      <p:regular r:id="rId32"/>
      <p:italic r:id="rId33"/>
    </p:embeddedFont>
    <p:embeddedFont>
      <p:font typeface="Gotham Light" pitchFamily="50" charset="0"/>
      <p:regular r:id="rId34"/>
      <p:italic r:id="rId35"/>
    </p:embeddedFont>
    <p:embeddedFont>
      <p:font typeface="Gotham Medium" pitchFamily="50" charset="0"/>
      <p:regular r:id="rId36"/>
      <p: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Medium" panose="020F050202020403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Laptew" initials="ML" lastIdx="1" clrIdx="0">
    <p:extLst>
      <p:ext uri="{19B8F6BF-5375-455C-9EA6-DF929625EA0E}">
        <p15:presenceInfo xmlns:p15="http://schemas.microsoft.com/office/powerpoint/2012/main" userId="Matthew Lapt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823"/>
    <a:srgbClr val="434444"/>
    <a:srgbClr val="E52822"/>
    <a:srgbClr val="FF2600"/>
    <a:srgbClr val="FF0000"/>
    <a:srgbClr val="D6001C"/>
    <a:srgbClr val="AEA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899" autoAdjust="0"/>
  </p:normalViewPr>
  <p:slideViewPr>
    <p:cSldViewPr snapToGrid="0">
      <p:cViewPr varScale="1">
        <p:scale>
          <a:sx n="71" d="100"/>
          <a:sy n="71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121" d="100"/>
          <a:sy n="121" d="100"/>
        </p:scale>
        <p:origin x="496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7D194-4352-4159-ACEA-5EB34F7FBB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1F8DE-99DB-429C-BA0E-DD523A0806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DC826-DA9E-46AD-A086-EA7795707C3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0694A-1D54-4334-A693-87DB2BBEF9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25863-63FD-4FDB-A18F-337405C2F6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3038D-EFC7-4D88-A58E-B3880B63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26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328C9F-E6E5-4884-86E5-DFF80B9A75C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A82368-180E-4438-B3C3-8AEFBC47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3"/>
          <p:cNvSpPr/>
          <p:nvPr userDrawn="1"/>
        </p:nvSpPr>
        <p:spPr>
          <a:xfrm>
            <a:off x="8801" y="1"/>
            <a:ext cx="1905000" cy="68923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6200" y="5554196"/>
            <a:ext cx="1752600" cy="654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6" tIns="26786" rIns="26786" bIns="26786" numCol="1" spcCol="38100" rtlCol="0" anchor="ctr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This is the ACA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r>
              <a:rPr kumimoji="0" lang="en-US" sz="7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Your Hands On Partner™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6" y="5734388"/>
            <a:ext cx="441257" cy="293866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4393" y="6488352"/>
            <a:ext cx="1520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www.acatoday.org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79566" y="6443206"/>
            <a:ext cx="15202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77"/>
          <p:cNvSpPr/>
          <p:nvPr userDrawn="1"/>
        </p:nvSpPr>
        <p:spPr>
          <a:xfrm>
            <a:off x="1913800" y="10568"/>
            <a:ext cx="10285661" cy="6892383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5" tIns="26785" rIns="26785" bIns="26785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hape 265"/>
          <p:cNvSpPr/>
          <p:nvPr userDrawn="1"/>
        </p:nvSpPr>
        <p:spPr>
          <a:xfrm>
            <a:off x="2528691" y="1793426"/>
            <a:ext cx="9055880" cy="2242092"/>
          </a:xfrm>
          <a:prstGeom prst="rect">
            <a:avLst/>
          </a:prstGeom>
          <a:solidFill>
            <a:srgbClr val="E52823"/>
          </a:solidFill>
          <a:ln w="38100">
            <a:solidFill>
              <a:srgbClr val="D42C2A"/>
            </a:solidFill>
            <a:miter lim="400000"/>
          </a:ln>
          <a:effectLst>
            <a:outerShdw blurRad="50800" dist="25400" dir="5400000" rotWithShape="0">
              <a:srgbClr val="000000">
                <a:alpha val="6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" y="5692670"/>
            <a:ext cx="1158712" cy="1026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9" y="428458"/>
            <a:ext cx="850143" cy="881234"/>
          </a:xfrm>
          <a:prstGeom prst="rect">
            <a:avLst/>
          </a:prstGeom>
        </p:spPr>
      </p:pic>
      <p:pic>
        <p:nvPicPr>
          <p:cNvPr id="27" name="pasted-image.pdf"/>
          <p:cNvPicPr>
            <a:picLocks noChangeAspect="1"/>
          </p:cNvPicPr>
          <p:nvPr userDrawn="1"/>
        </p:nvPicPr>
        <p:blipFill>
          <a:blip r:embed="rId5">
            <a:alphaModFix amt="70261"/>
          </a:blip>
          <a:stretch>
            <a:fillRect/>
          </a:stretch>
        </p:blipFill>
        <p:spPr>
          <a:xfrm>
            <a:off x="-734832" y="1544443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8691" y="2251694"/>
            <a:ext cx="905588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19027" y="4315622"/>
            <a:ext cx="4924577" cy="9699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0319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ilding&#10;&#10;Description automatically generated">
            <a:extLst>
              <a:ext uri="{FF2B5EF4-FFF2-40B4-BE49-F238E27FC236}">
                <a16:creationId xmlns:a16="http://schemas.microsoft.com/office/drawing/2014/main" id="{466F2AB4-641E-492D-800A-81AEB4E4F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821"/>
            <a:ext cx="12192000" cy="4058157"/>
          </a:xfrm>
          <a:prstGeom prst="rect">
            <a:avLst/>
          </a:prstGeom>
        </p:spPr>
      </p:pic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5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36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90DAC-937F-4AAA-A723-0820CE35D1C0}"/>
              </a:ext>
            </a:extLst>
          </p:cNvPr>
          <p:cNvSpPr/>
          <p:nvPr userDrawn="1"/>
        </p:nvSpPr>
        <p:spPr>
          <a:xfrm rot="16200000">
            <a:off x="-1626868" y="1626869"/>
            <a:ext cx="6857998" cy="3604260"/>
          </a:xfrm>
          <a:prstGeom prst="rect">
            <a:avLst/>
          </a:prstGeom>
          <a:solidFill>
            <a:srgbClr val="E52823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90DAC-937F-4AAA-A723-0820CE35D1C0}"/>
              </a:ext>
            </a:extLst>
          </p:cNvPr>
          <p:cNvSpPr/>
          <p:nvPr userDrawn="1"/>
        </p:nvSpPr>
        <p:spPr>
          <a:xfrm rot="16200000">
            <a:off x="-1626868" y="1626869"/>
            <a:ext cx="6857998" cy="3604260"/>
          </a:xfrm>
          <a:prstGeom prst="rect">
            <a:avLst/>
          </a:prstGeom>
          <a:solidFill>
            <a:srgbClr val="E52823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27C07B5-B07B-4900-9470-7CBEDCFC4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2203770"/>
            <a:ext cx="2348107" cy="135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3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2">
            <a:extLst>
              <a:ext uri="{FF2B5EF4-FFF2-40B4-BE49-F238E27FC236}">
                <a16:creationId xmlns:a16="http://schemas.microsoft.com/office/drawing/2014/main" id="{E453D910-220D-4F96-A592-27010985389C}"/>
              </a:ext>
            </a:extLst>
          </p:cNvPr>
          <p:cNvSpPr/>
          <p:nvPr userDrawn="1"/>
        </p:nvSpPr>
        <p:spPr>
          <a:xfrm>
            <a:off x="0" y="5807416"/>
            <a:ext cx="12192000" cy="1050581"/>
          </a:xfrm>
          <a:prstGeom prst="rect">
            <a:avLst/>
          </a:prstGeom>
          <a:solidFill>
            <a:srgbClr val="F6F5F1"/>
          </a:solidFill>
          <a:ln w="12700">
            <a:miter lim="400000"/>
          </a:ln>
          <a:effectLst>
            <a:outerShdw blurRad="508000" dist="50800" dir="5400000" rotWithShape="0">
              <a:srgbClr val="000000">
                <a:alpha val="60000"/>
              </a:srgbClr>
            </a:outerShdw>
          </a:effectLst>
        </p:spPr>
        <p:txBody>
          <a:bodyPr lIns="53571" tIns="53571" rIns="53571" bIns="53571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3" y="6045866"/>
            <a:ext cx="2401601" cy="66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3" y="6222786"/>
            <a:ext cx="1746312" cy="306296"/>
          </a:xfrm>
          <a:prstGeom prst="rect">
            <a:avLst/>
          </a:prstGeom>
        </p:spPr>
      </p:pic>
      <p:sp>
        <p:nvSpPr>
          <p:cNvPr id="5" name="Shape 254">
            <a:extLst>
              <a:ext uri="{FF2B5EF4-FFF2-40B4-BE49-F238E27FC236}">
                <a16:creationId xmlns:a16="http://schemas.microsoft.com/office/drawing/2014/main" id="{3E92C70A-0295-49CC-8118-27EF57B27D54}"/>
              </a:ext>
            </a:extLst>
          </p:cNvPr>
          <p:cNvSpPr/>
          <p:nvPr userDrawn="1"/>
        </p:nvSpPr>
        <p:spPr>
          <a:xfrm>
            <a:off x="0" y="-8809"/>
            <a:ext cx="12192000" cy="58097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3" name="Picture 2" descr="A building in the background&#10;&#10;Description automatically generated">
            <a:extLst>
              <a:ext uri="{FF2B5EF4-FFF2-40B4-BE49-F238E27FC236}">
                <a16:creationId xmlns:a16="http://schemas.microsoft.com/office/drawing/2014/main" id="{05026732-8771-435F-8544-7B0DECDDA3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624"/>
            <a:ext cx="12192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7" y="381004"/>
            <a:ext cx="1426167" cy="8462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6200" y="5768875"/>
            <a:ext cx="1752600" cy="654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6" tIns="26786" rIns="26786" bIns="26786" numCol="1" spcCol="38100" rtlCol="0" anchor="ctr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The is the ACA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b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</a:br>
            <a:r>
              <a:rPr kumimoji="0" lang="en-US" sz="7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50" charset="0"/>
                <a:ea typeface="+mn-ea"/>
                <a:cs typeface="Gotham Medium" pitchFamily="50" charset="0"/>
              </a:rPr>
              <a:t>Your Hands On Partner™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6" y="5972907"/>
            <a:ext cx="441257" cy="29386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12230" y="4192245"/>
            <a:ext cx="17395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SUBTITLE</a:t>
            </a:r>
          </a:p>
        </p:txBody>
      </p:sp>
      <p:sp>
        <p:nvSpPr>
          <p:cNvPr id="13" name="Shape 253"/>
          <p:cNvSpPr/>
          <p:nvPr userDrawn="1"/>
        </p:nvSpPr>
        <p:spPr>
          <a:xfrm>
            <a:off x="0" y="-1"/>
            <a:ext cx="1905000" cy="6858000"/>
          </a:xfrm>
          <a:prstGeom prst="rect">
            <a:avLst/>
          </a:prstGeom>
          <a:solidFill>
            <a:srgbClr val="E52823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hape 254"/>
          <p:cNvSpPr/>
          <p:nvPr userDrawn="1"/>
        </p:nvSpPr>
        <p:spPr>
          <a:xfrm>
            <a:off x="1912863" y="3"/>
            <a:ext cx="10288389" cy="6858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24" y="5690443"/>
            <a:ext cx="1118257" cy="9967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7" y="435015"/>
            <a:ext cx="843816" cy="874676"/>
          </a:xfrm>
          <a:prstGeom prst="rect">
            <a:avLst/>
          </a:prstGeom>
        </p:spPr>
      </p:pic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6">
            <a:alphaModFix amt="70261"/>
          </a:blip>
          <a:stretch>
            <a:fillRect/>
          </a:stretch>
        </p:blipFill>
        <p:spPr>
          <a:xfrm>
            <a:off x="-539000" y="1744707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4567" y="209575"/>
            <a:ext cx="2470799" cy="1325563"/>
          </a:xfrm>
        </p:spPr>
        <p:txBody>
          <a:bodyPr/>
          <a:lstStyle>
            <a:lvl1pPr>
              <a:defRPr b="1" u="sng">
                <a:solidFill>
                  <a:schemeClr val="tx1"/>
                </a:solidFill>
              </a:defRPr>
            </a:lvl1pPr>
          </a:lstStyle>
          <a:p>
            <a:r>
              <a:rPr lang="en-US"/>
              <a:t>Subtitle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854748" y="1652589"/>
            <a:ext cx="8749955" cy="46140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3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3"/>
          <p:cNvSpPr/>
          <p:nvPr userDrawn="1"/>
        </p:nvSpPr>
        <p:spPr>
          <a:xfrm>
            <a:off x="0" y="-1"/>
            <a:ext cx="1905000" cy="6858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24" y="5690443"/>
            <a:ext cx="1118257" cy="99670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12230" y="4192245"/>
            <a:ext cx="17395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charset="0"/>
                <a:ea typeface="Lato Medium" charset="0"/>
                <a:cs typeface="Lato Medium" charset="0"/>
              </a:rPr>
              <a:t>SUBTITLE</a:t>
            </a:r>
          </a:p>
        </p:txBody>
      </p:sp>
      <p:sp>
        <p:nvSpPr>
          <p:cNvPr id="14" name="Shape 254"/>
          <p:cNvSpPr/>
          <p:nvPr userDrawn="1"/>
        </p:nvSpPr>
        <p:spPr>
          <a:xfrm>
            <a:off x="1912863" y="3"/>
            <a:ext cx="10288389" cy="6858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7" y="435015"/>
            <a:ext cx="843816" cy="874676"/>
          </a:xfrm>
          <a:prstGeom prst="rect">
            <a:avLst/>
          </a:prstGeom>
        </p:spPr>
      </p:pic>
      <p:pic>
        <p:nvPicPr>
          <p:cNvPr id="20" name="pasted-image.pdf"/>
          <p:cNvPicPr>
            <a:picLocks noChangeAspect="1"/>
          </p:cNvPicPr>
          <p:nvPr userDrawn="1"/>
        </p:nvPicPr>
        <p:blipFill>
          <a:blip r:embed="rId4">
            <a:alphaModFix amt="70261"/>
          </a:blip>
          <a:stretch>
            <a:fillRect/>
          </a:stretch>
        </p:blipFill>
        <p:spPr>
          <a:xfrm>
            <a:off x="-539000" y="1744707"/>
            <a:ext cx="1490805" cy="36981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4567" y="209575"/>
            <a:ext cx="6695539" cy="1325563"/>
          </a:xfrm>
        </p:spPr>
        <p:txBody>
          <a:bodyPr/>
          <a:lstStyle>
            <a:lvl1pPr>
              <a:defRPr b="1" u="sng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E4B1ABF-A1D0-43AD-8BAB-451BA925B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4567" y="1970154"/>
            <a:ext cx="9657540" cy="4305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7213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4B6C9-B2E2-4696-B7D4-9801244B4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3" r="13793" b="14261"/>
          <a:stretch/>
        </p:blipFill>
        <p:spPr>
          <a:xfrm>
            <a:off x="-1" y="-71252"/>
            <a:ext cx="12192000" cy="6225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D1EB4-D968-4AEC-8DF5-FD4D163AA4A2}"/>
              </a:ext>
            </a:extLst>
          </p:cNvPr>
          <p:cNvSpPr/>
          <p:nvPr userDrawn="1"/>
        </p:nvSpPr>
        <p:spPr>
          <a:xfrm>
            <a:off x="0" y="-71252"/>
            <a:ext cx="12192000" cy="58749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7986"/>
            <a:ext cx="10515600" cy="33185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2566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8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Pr>
        <a:blipFill dpi="0" rotWithShape="1">
          <a:blip r:embed="rId2">
            <a:alphaModFix amt="2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54"/>
          <p:cNvSpPr/>
          <p:nvPr userDrawn="1"/>
        </p:nvSpPr>
        <p:spPr>
          <a:xfrm>
            <a:off x="0" y="-25532"/>
            <a:ext cx="12192000" cy="5809787"/>
          </a:xfrm>
          <a:prstGeom prst="rect">
            <a:avLst/>
          </a:prstGeom>
          <a:noFill/>
          <a:ln w="12700">
            <a:miter lim="400000"/>
          </a:ln>
          <a:effectLst>
            <a:outerShdw blurRad="508000" dist="50800" dir="10800000" rotWithShape="0">
              <a:srgbClr val="000000">
                <a:alpha val="4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hape 253"/>
          <p:cNvSpPr/>
          <p:nvPr userDrawn="1"/>
        </p:nvSpPr>
        <p:spPr>
          <a:xfrm rot="16200000">
            <a:off x="5541919" y="261782"/>
            <a:ext cx="1108162" cy="12192000"/>
          </a:xfrm>
          <a:prstGeom prst="rect">
            <a:avLst/>
          </a:prstGeom>
          <a:solidFill>
            <a:srgbClr val="E5282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6786" tIns="26786" rIns="26786" bIns="26786" anchor="ctr"/>
          <a:lstStyle/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7" y="6005060"/>
            <a:ext cx="2620797" cy="720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26" y="6209480"/>
            <a:ext cx="1776281" cy="3115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7986"/>
            <a:ext cx="10515600" cy="33185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1696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7DC3E-BD2D-455D-8488-104F9008EB6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9BEE2-45BE-4AC3-8AD0-375BDF6B72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6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705" r:id="rId4"/>
    <p:sldLayoutId id="2147483701" r:id="rId5"/>
    <p:sldLayoutId id="2147483700" r:id="rId6"/>
    <p:sldLayoutId id="2147483697" r:id="rId7"/>
    <p:sldLayoutId id="2147483695" r:id="rId8"/>
    <p:sldLayoutId id="2147483694" r:id="rId9"/>
    <p:sldLayoutId id="2147483687" r:id="rId10"/>
    <p:sldLayoutId id="2147483688" r:id="rId11"/>
    <p:sldLayoutId id="2147483689" r:id="rId12"/>
    <p:sldLayoutId id="2147483706" r:id="rId13"/>
    <p:sldLayoutId id="2147483704" r:id="rId14"/>
    <p:sldLayoutId id="2147483702" r:id="rId15"/>
    <p:sldLayoutId id="2147483703" r:id="rId16"/>
    <p:sldLayoutId id="2147483699" r:id="rId17"/>
    <p:sldLayoutId id="214748369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A4FDF-06DC-4099-AC04-534A8A2C26E3}"/>
              </a:ext>
            </a:extLst>
          </p:cNvPr>
          <p:cNvSpPr txBox="1"/>
          <p:nvPr/>
        </p:nvSpPr>
        <p:spPr>
          <a:xfrm>
            <a:off x="5251127" y="865762"/>
            <a:ext cx="298004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cs typeface="Gotham Black" pitchFamily="50" charset="0"/>
              </a:rPr>
              <a:t>ACA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8D9AF-5A58-4919-BF98-3A37AF295053}"/>
              </a:ext>
            </a:extLst>
          </p:cNvPr>
          <p:cNvSpPr txBox="1"/>
          <p:nvPr/>
        </p:nvSpPr>
        <p:spPr>
          <a:xfrm>
            <a:off x="5251127" y="2092434"/>
            <a:ext cx="628409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Hands Down Better</a:t>
            </a:r>
          </a:p>
        </p:txBody>
      </p:sp>
    </p:spTree>
    <p:extLst>
      <p:ext uri="{BB962C8B-B14F-4D97-AF65-F5344CB8AC3E}">
        <p14:creationId xmlns:p14="http://schemas.microsoft.com/office/powerpoint/2010/main" val="72532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22179C94-C80B-4D46-A210-C8334CFCA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 b="16324"/>
          <a:stretch/>
        </p:blipFill>
        <p:spPr>
          <a:xfrm>
            <a:off x="6281927" y="55001"/>
            <a:ext cx="5910073" cy="5738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49FE1-30F7-44CD-85F6-169E1E43B859}"/>
              </a:ext>
            </a:extLst>
          </p:cNvPr>
          <p:cNvSpPr txBox="1"/>
          <p:nvPr/>
        </p:nvSpPr>
        <p:spPr>
          <a:xfrm>
            <a:off x="434897" y="436245"/>
            <a:ext cx="58308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Take Action</a:t>
            </a:r>
          </a:p>
          <a:p>
            <a:r>
              <a:rPr lang="en-ID" sz="42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Contact Your</a:t>
            </a:r>
            <a:br>
              <a:rPr lang="en-ID" sz="42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</a:br>
            <a:r>
              <a:rPr lang="en-ID" sz="42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Member of Congress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486918" y="2924264"/>
            <a:ext cx="5489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Urge your representatives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co-sponsor.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them for their support of Medicare patients.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680D727-5791-42C2-822C-7757B6D071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2001" r="10296" b="11556"/>
          <a:stretch/>
        </p:blipFill>
        <p:spPr>
          <a:xfrm>
            <a:off x="7190696" y="801732"/>
            <a:ext cx="3643727" cy="35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332480" y="608983"/>
            <a:ext cx="7627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acatoday.org/Medicare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DEB4E-BB9F-41B8-BB7D-3799B03A6053}"/>
              </a:ext>
            </a:extLst>
          </p:cNvPr>
          <p:cNvSpPr txBox="1"/>
          <p:nvPr/>
        </p:nvSpPr>
        <p:spPr>
          <a:xfrm>
            <a:off x="332480" y="1606082"/>
            <a:ext cx="4753870" cy="409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Congress directly</a:t>
            </a:r>
            <a:endParaRPr lang="en-US" sz="25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 to the minute info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Detailed FAQ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Resources for you and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patients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A3308C4-DFC9-437D-9ADD-2BC72DDEF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552293"/>
            <a:ext cx="6530960" cy="409439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77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5DEB4E-BB9F-41B8-BB7D-3799B03A6053}"/>
              </a:ext>
            </a:extLst>
          </p:cNvPr>
          <p:cNvSpPr txBox="1"/>
          <p:nvPr/>
        </p:nvSpPr>
        <p:spPr>
          <a:xfrm>
            <a:off x="942063" y="1778610"/>
            <a:ext cx="10355160" cy="3517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Promote Your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 with other professionals at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5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Earn CE on your schedule at Learn ACA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resources for your practice and patients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advantage of member-only savings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43444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2CD4B-4EEA-4332-BCED-00C87E36D3B8}"/>
              </a:ext>
            </a:extLst>
          </p:cNvPr>
          <p:cNvSpPr txBox="1"/>
          <p:nvPr/>
        </p:nvSpPr>
        <p:spPr>
          <a:xfrm>
            <a:off x="834947" y="278090"/>
            <a:ext cx="80847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spc="3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Join ACA</a:t>
            </a:r>
          </a:p>
          <a:p>
            <a:r>
              <a:rPr lang="en-ID" sz="4200" spc="3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The Voice of Chiropractic</a:t>
            </a:r>
          </a:p>
        </p:txBody>
      </p:sp>
    </p:spTree>
    <p:extLst>
      <p:ext uri="{BB962C8B-B14F-4D97-AF65-F5344CB8AC3E}">
        <p14:creationId xmlns:p14="http://schemas.microsoft.com/office/powerpoint/2010/main" val="427318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25429-74B6-4CE8-AB68-D0649417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7957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023F6E-C966-46D8-B7B3-AD108637342F}"/>
              </a:ext>
            </a:extLst>
          </p:cNvPr>
          <p:cNvSpPr/>
          <p:nvPr/>
        </p:nvSpPr>
        <p:spPr>
          <a:xfrm>
            <a:off x="-1" y="1283734"/>
            <a:ext cx="8610601" cy="369543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0034E-9777-4D54-BF20-229931FA96AA}"/>
              </a:ext>
            </a:extLst>
          </p:cNvPr>
          <p:cNvSpPr txBox="1"/>
          <p:nvPr/>
        </p:nvSpPr>
        <p:spPr>
          <a:xfrm>
            <a:off x="230943" y="1474711"/>
            <a:ext cx="7806152" cy="296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Gotham Black" pitchFamily="50" charset="0"/>
                <a:ea typeface="Lato" panose="020F0502020204030203" pitchFamily="34" charset="0"/>
                <a:cs typeface="Gotham Black" pitchFamily="50" charset="0"/>
              </a:rPr>
              <a:t>GET ON BOARD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ACA at acatoday.org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Dive into discussion at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Medicare Patient Access at HR2645.org</a:t>
            </a:r>
          </a:p>
        </p:txBody>
      </p:sp>
    </p:spTree>
    <p:extLst>
      <p:ext uri="{BB962C8B-B14F-4D97-AF65-F5344CB8AC3E}">
        <p14:creationId xmlns:p14="http://schemas.microsoft.com/office/powerpoint/2010/main" val="312861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C5791D-B751-42BE-AFC9-E9E5E2EF10D6}"/>
              </a:ext>
            </a:extLst>
          </p:cNvPr>
          <p:cNvSpPr txBox="1"/>
          <p:nvPr/>
        </p:nvSpPr>
        <p:spPr>
          <a:xfrm>
            <a:off x="1571966" y="589193"/>
            <a:ext cx="42247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Who We Are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4" name="Picture Placeholder 3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D7E79D39-FD65-47ED-8F65-ECC64D66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5347"/>
          <a:stretch/>
        </p:blipFill>
        <p:spPr>
          <a:xfrm>
            <a:off x="6687363" y="-2"/>
            <a:ext cx="3867150" cy="5805485"/>
          </a:xfrm>
          <a:custGeom>
            <a:avLst/>
            <a:gdLst>
              <a:gd name="connsiteX0" fmla="*/ 0 w 3867150"/>
              <a:gd name="connsiteY0" fmla="*/ 0 h 6858000"/>
              <a:gd name="connsiteX1" fmla="*/ 3867150 w 3867150"/>
              <a:gd name="connsiteY1" fmla="*/ 0 h 6858000"/>
              <a:gd name="connsiteX2" fmla="*/ 3867150 w 3867150"/>
              <a:gd name="connsiteY2" fmla="*/ 6858000 h 6858000"/>
              <a:gd name="connsiteX3" fmla="*/ 0 w 3867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150" h="6858000">
                <a:moveTo>
                  <a:pt x="0" y="0"/>
                </a:moveTo>
                <a:lnTo>
                  <a:pt x="3867150" y="0"/>
                </a:lnTo>
                <a:lnTo>
                  <a:pt x="386715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33CB42-556F-4916-80FE-1ED5D25E7D02}"/>
              </a:ext>
            </a:extLst>
          </p:cNvPr>
          <p:cNvCxnSpPr/>
          <p:nvPr/>
        </p:nvCxnSpPr>
        <p:spPr>
          <a:xfrm flipH="1">
            <a:off x="1794618" y="2136423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C94FA15-8677-4D35-98A0-A1C6433122ED}"/>
              </a:ext>
            </a:extLst>
          </p:cNvPr>
          <p:cNvSpPr/>
          <p:nvPr/>
        </p:nvSpPr>
        <p:spPr>
          <a:xfrm>
            <a:off x="1631649" y="2308608"/>
            <a:ext cx="4824909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American Chiropractic Association (ACA) is leading a modern movement of chiropractic care based on higher standards and a focus on patient outcomes.</a:t>
            </a:r>
          </a:p>
        </p:txBody>
      </p:sp>
    </p:spTree>
    <p:extLst>
      <p:ext uri="{BB962C8B-B14F-4D97-AF65-F5344CB8AC3E}">
        <p14:creationId xmlns:p14="http://schemas.microsoft.com/office/powerpoint/2010/main" val="214779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F165F-40C2-44A1-A2AE-213A6EDF7FE9}"/>
              </a:ext>
            </a:extLst>
          </p:cNvPr>
          <p:cNvSpPr txBox="1"/>
          <p:nvPr/>
        </p:nvSpPr>
        <p:spPr>
          <a:xfrm>
            <a:off x="1308917" y="848914"/>
            <a:ext cx="432201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What We Do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9E7FF8-95E8-4299-AE90-9F3C2C9BEF21}"/>
              </a:ext>
            </a:extLst>
          </p:cNvPr>
          <p:cNvCxnSpPr>
            <a:cxnSpLocks/>
          </p:cNvCxnSpPr>
          <p:nvPr/>
        </p:nvCxnSpPr>
        <p:spPr>
          <a:xfrm flipH="1">
            <a:off x="1551163" y="2432622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B7CD2D-B6C3-4675-AFE6-21BDF1C8B441}"/>
              </a:ext>
            </a:extLst>
          </p:cNvPr>
          <p:cNvSpPr/>
          <p:nvPr/>
        </p:nvSpPr>
        <p:spPr>
          <a:xfrm>
            <a:off x="1308917" y="2493223"/>
            <a:ext cx="10431790" cy="19675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model excellence in patient-centered, evidence-based care.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serve our patients in the interest of public health.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participate in the healthcare community through collaboration and integration.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strive for excellence both personally and professionally. </a:t>
            </a:r>
          </a:p>
        </p:txBody>
      </p:sp>
    </p:spTree>
    <p:extLst>
      <p:ext uri="{BB962C8B-B14F-4D97-AF65-F5344CB8AC3E}">
        <p14:creationId xmlns:p14="http://schemas.microsoft.com/office/powerpoint/2010/main" val="357190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62FD0-46E7-48EC-9B5F-C43CFD143FE5}"/>
              </a:ext>
            </a:extLst>
          </p:cNvPr>
          <p:cNvSpPr txBox="1"/>
          <p:nvPr/>
        </p:nvSpPr>
        <p:spPr>
          <a:xfrm>
            <a:off x="1214528" y="1102649"/>
            <a:ext cx="1005422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ea typeface="Lato Medium" panose="020F0502020204030203" pitchFamily="34" charset="0"/>
                <a:cs typeface="Gotham Light" pitchFamily="50" charset="0"/>
              </a:rPr>
              <a:t>ACA</a:t>
            </a:r>
          </a:p>
          <a:p>
            <a:r>
              <a:rPr lang="en-US" sz="4400" dirty="0">
                <a:solidFill>
                  <a:srgbClr val="434444"/>
                </a:solidFill>
                <a:latin typeface="Gotham Bold" pitchFamily="50" charset="0"/>
                <a:ea typeface="Lato Medium" panose="020F0502020204030203" pitchFamily="34" charset="0"/>
                <a:cs typeface="Gotham Bold" pitchFamily="50" charset="0"/>
              </a:rPr>
              <a:t>Our Mission and Values Resonate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ea typeface="Lato Medium" panose="020F0502020204030203" pitchFamily="34" charset="0"/>
              <a:cs typeface="Gotham Bold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8FBE78-4B64-4790-96A3-6149125C2024}"/>
              </a:ext>
            </a:extLst>
          </p:cNvPr>
          <p:cNvCxnSpPr>
            <a:cxnSpLocks/>
          </p:cNvCxnSpPr>
          <p:nvPr/>
        </p:nvCxnSpPr>
        <p:spPr>
          <a:xfrm flipH="1">
            <a:off x="1463306" y="2628440"/>
            <a:ext cx="897067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F30C70D-347D-4B2A-AD8C-AD412D059448}"/>
              </a:ext>
            </a:extLst>
          </p:cNvPr>
          <p:cNvSpPr/>
          <p:nvPr/>
        </p:nvSpPr>
        <p:spPr>
          <a:xfrm>
            <a:off x="1214528" y="2716578"/>
            <a:ext cx="10156210" cy="13373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 10,000 subscribers and 2,000 discussions in online community, </a:t>
            </a:r>
            <a:r>
              <a:rPr lang="en-US" sz="2200" dirty="0" err="1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MyACA</a:t>
            </a:r>
            <a:endParaRPr lang="en-US" sz="2200" i="0" dirty="0">
              <a:solidFill>
                <a:srgbClr val="43444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Specialized communities for students, new grads, committees, and states</a:t>
            </a:r>
          </a:p>
        </p:txBody>
      </p:sp>
    </p:spTree>
    <p:extLst>
      <p:ext uri="{BB962C8B-B14F-4D97-AF65-F5344CB8AC3E}">
        <p14:creationId xmlns:p14="http://schemas.microsoft.com/office/powerpoint/2010/main" val="37308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465730-578E-4A2C-AC13-2CCD7A56130C}"/>
              </a:ext>
            </a:extLst>
          </p:cNvPr>
          <p:cNvSpPr/>
          <p:nvPr/>
        </p:nvSpPr>
        <p:spPr>
          <a:xfrm>
            <a:off x="8847622" y="4511894"/>
            <a:ext cx="3049966" cy="519238"/>
          </a:xfrm>
          <a:prstGeom prst="rect">
            <a:avLst/>
          </a:prstGeom>
          <a:solidFill>
            <a:srgbClr val="E52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CB6054-8E5F-474D-ADD9-9BF0CAF7A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37133"/>
            <a:ext cx="5907378" cy="3847490"/>
          </a:xfrm>
          <a:custGeom>
            <a:avLst/>
            <a:gdLst>
              <a:gd name="connsiteX0" fmla="*/ 0 w 6710082"/>
              <a:gd name="connsiteY0" fmla="*/ 0 h 4370293"/>
              <a:gd name="connsiteX1" fmla="*/ 6710082 w 6710082"/>
              <a:gd name="connsiteY1" fmla="*/ 0 h 4370293"/>
              <a:gd name="connsiteX2" fmla="*/ 6710082 w 6710082"/>
              <a:gd name="connsiteY2" fmla="*/ 4370293 h 4370293"/>
              <a:gd name="connsiteX3" fmla="*/ 0 w 6710082"/>
              <a:gd name="connsiteY3" fmla="*/ 4370293 h 437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082" h="4370293">
                <a:moveTo>
                  <a:pt x="0" y="0"/>
                </a:moveTo>
                <a:lnTo>
                  <a:pt x="6710082" y="0"/>
                </a:lnTo>
                <a:lnTo>
                  <a:pt x="6710082" y="4370293"/>
                </a:lnTo>
                <a:lnTo>
                  <a:pt x="0" y="4370293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4B77F-92D9-48B6-81DC-DA1742B2EBBD}"/>
              </a:ext>
            </a:extLst>
          </p:cNvPr>
          <p:cNvSpPr/>
          <p:nvPr/>
        </p:nvSpPr>
        <p:spPr>
          <a:xfrm>
            <a:off x="6158250" y="2996386"/>
            <a:ext cx="5739338" cy="11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importantly, our work focuses on what is best for the people we serve…</a:t>
            </a:r>
            <a:endParaRPr lang="id-ID" sz="2400" dirty="0">
              <a:solidFill>
                <a:srgbClr val="43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1FC36-7E5E-4BA4-8069-9AC5BE9F21AB}"/>
              </a:ext>
            </a:extLst>
          </p:cNvPr>
          <p:cNvSpPr txBox="1"/>
          <p:nvPr/>
        </p:nvSpPr>
        <p:spPr>
          <a:xfrm>
            <a:off x="6096000" y="1189507"/>
            <a:ext cx="56423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E52823"/>
                </a:solidFill>
                <a:latin typeface="Gotham Light" pitchFamily="50" charset="0"/>
                <a:cs typeface="Gotham Light" pitchFamily="50" charset="0"/>
              </a:rPr>
              <a:t>ACA</a:t>
            </a:r>
          </a:p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Patient Centered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9B179A-FB35-486D-AC8F-6DF752997AC7}"/>
              </a:ext>
            </a:extLst>
          </p:cNvPr>
          <p:cNvCxnSpPr/>
          <p:nvPr/>
        </p:nvCxnSpPr>
        <p:spPr>
          <a:xfrm flipH="1">
            <a:off x="6269067" y="2692691"/>
            <a:ext cx="1381253" cy="0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D97F750-B6FC-42E6-A11F-D6A5A7C204CD}"/>
              </a:ext>
            </a:extLst>
          </p:cNvPr>
          <p:cNvSpPr/>
          <p:nvPr/>
        </p:nvSpPr>
        <p:spPr>
          <a:xfrm>
            <a:off x="7966535" y="4374158"/>
            <a:ext cx="3838074" cy="6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OUR PATIENTS</a:t>
            </a:r>
            <a:endParaRPr lang="id-ID" sz="28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0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4183C-F37F-4EFF-BB00-92AF19DEF4FF}"/>
              </a:ext>
            </a:extLst>
          </p:cNvPr>
          <p:cNvSpPr txBox="1"/>
          <p:nvPr/>
        </p:nvSpPr>
        <p:spPr>
          <a:xfrm>
            <a:off x="3836356" y="1987562"/>
            <a:ext cx="7898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srgbClr val="E52823"/>
                </a:solidFill>
                <a:effectLst/>
                <a:uLnTx/>
                <a:uFillTx/>
                <a:latin typeface="Gotham Bold" pitchFamily="50" charset="0"/>
                <a:ea typeface="+mn-ea"/>
                <a:cs typeface="Gotham Bold" pitchFamily="50" charset="0"/>
              </a:rPr>
              <a:t>ADVOCACY</a:t>
            </a:r>
            <a:endParaRPr kumimoji="0" lang="id-ID" sz="9600" b="0" i="0" u="none" strike="noStrike" kern="1200" cap="none" spc="300" normalizeH="0" baseline="0" noProof="0" dirty="0">
              <a:ln>
                <a:noFill/>
              </a:ln>
              <a:solidFill>
                <a:srgbClr val="E52823"/>
              </a:solidFill>
              <a:effectLst/>
              <a:uLnTx/>
              <a:uFillTx/>
              <a:latin typeface="Gotham Bold" pitchFamily="50" charset="0"/>
              <a:ea typeface="+mn-ea"/>
              <a:cs typeface="Gotham Bold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99AE6-A26B-41C0-9F5F-F91F7E6A44DA}"/>
              </a:ext>
            </a:extLst>
          </p:cNvPr>
          <p:cNvSpPr txBox="1"/>
          <p:nvPr/>
        </p:nvSpPr>
        <p:spPr>
          <a:xfrm>
            <a:off x="3836356" y="3990357"/>
            <a:ext cx="580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52823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The Chiropractic Medicare</a:t>
            </a:r>
          </a:p>
          <a:p>
            <a:r>
              <a:rPr lang="en-US" sz="2800" dirty="0">
                <a:solidFill>
                  <a:srgbClr val="E52823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Coverage Modernization 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080A4-3181-4C81-8EBE-4CE21B13FFDF}"/>
              </a:ext>
            </a:extLst>
          </p:cNvPr>
          <p:cNvSpPr txBox="1"/>
          <p:nvPr/>
        </p:nvSpPr>
        <p:spPr>
          <a:xfrm>
            <a:off x="165004" y="4036524"/>
            <a:ext cx="33413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S. 4042</a:t>
            </a:r>
            <a:br>
              <a:rPr lang="en-US" sz="5000" dirty="0">
                <a:solidFill>
                  <a:schemeClr val="bg1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</a:br>
            <a:r>
              <a:rPr lang="en-US" sz="5000" dirty="0">
                <a:solidFill>
                  <a:schemeClr val="bg1"/>
                </a:solidFill>
                <a:latin typeface="Gotham Bold" pitchFamily="50" charset="0"/>
                <a:ea typeface="Lato Black" panose="020F0502020204030203" pitchFamily="34" charset="0"/>
                <a:cs typeface="Gotham Bold" pitchFamily="50" charset="0"/>
              </a:rPr>
              <a:t>H.R. 2654</a:t>
            </a:r>
          </a:p>
        </p:txBody>
      </p:sp>
    </p:spTree>
    <p:extLst>
      <p:ext uri="{BB962C8B-B14F-4D97-AF65-F5344CB8AC3E}">
        <p14:creationId xmlns:p14="http://schemas.microsoft.com/office/powerpoint/2010/main" val="111693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656886" y="1943080"/>
            <a:ext cx="10722314" cy="339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ACA seeks Medicare parity for Doctors of Chiropractic so they may practice to the full extent of their licensure. This is ACA’s top legislative priority.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i="0" dirty="0">
                <a:solidFill>
                  <a:srgbClr val="43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chiropractic is in the best interest of patients and a bipartisan effort: Medicare serves more than 55 million Americans.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656886" y="885986"/>
            <a:ext cx="6363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Access for Patients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4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656886" y="1943080"/>
            <a:ext cx="9055750" cy="259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43444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Chiropractic Medicare Coverage Modernization Act is bipartisan legislation which will provide patient access to all Medicare-covered benefits allowable under a chiropractor’s state licensure.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E16DA-E6E2-4F46-8C73-FCC3C2DF7FD7}"/>
              </a:ext>
            </a:extLst>
          </p:cNvPr>
          <p:cNvSpPr txBox="1"/>
          <p:nvPr/>
        </p:nvSpPr>
        <p:spPr>
          <a:xfrm>
            <a:off x="656886" y="885986"/>
            <a:ext cx="9990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rgbClr val="434444"/>
                </a:solidFill>
                <a:latin typeface="Gotham Bold" pitchFamily="50" charset="0"/>
                <a:cs typeface="Gotham Bold" pitchFamily="50" charset="0"/>
              </a:rPr>
              <a:t>S. 4042/H.R. 2654 Needs You!</a:t>
            </a:r>
            <a:endParaRPr lang="id-ID" sz="4400" spc="300" dirty="0">
              <a:solidFill>
                <a:srgbClr val="434444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1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22179C94-C80B-4D46-A210-C8334CFCA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 b="16324"/>
          <a:stretch/>
        </p:blipFill>
        <p:spPr>
          <a:xfrm>
            <a:off x="6281927" y="55001"/>
            <a:ext cx="5910073" cy="5738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110FF5-B53C-41AC-9BAA-54A0667AB7C3}"/>
              </a:ext>
            </a:extLst>
          </p:cNvPr>
          <p:cNvSpPr/>
          <p:nvPr/>
        </p:nvSpPr>
        <p:spPr>
          <a:xfrm>
            <a:off x="434897" y="3744283"/>
            <a:ext cx="11328478" cy="1638300"/>
          </a:xfrm>
          <a:prstGeom prst="roundRect">
            <a:avLst/>
          </a:prstGeom>
          <a:solidFill>
            <a:srgbClr val="E52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49FE1-30F7-44CD-85F6-169E1E43B859}"/>
              </a:ext>
            </a:extLst>
          </p:cNvPr>
          <p:cNvSpPr txBox="1"/>
          <p:nvPr/>
        </p:nvSpPr>
        <p:spPr>
          <a:xfrm>
            <a:off x="434897" y="436245"/>
            <a:ext cx="1074832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4200" spc="300" dirty="0">
                <a:solidFill>
                  <a:srgbClr val="E52823"/>
                </a:solidFill>
                <a:latin typeface="Gotham Light" pitchFamily="50" charset="0"/>
                <a:ea typeface="Lato Light" panose="020F0502020204030203" pitchFamily="34" charset="0"/>
                <a:cs typeface="Gotham Light" pitchFamily="50" charset="0"/>
              </a:rPr>
              <a:t>Take Action</a:t>
            </a:r>
          </a:p>
          <a:p>
            <a:r>
              <a:rPr lang="en-ID" sz="4200" spc="300" dirty="0">
                <a:solidFill>
                  <a:srgbClr val="434444"/>
                </a:solidFill>
                <a:latin typeface="Gotham Bold" pitchFamily="50" charset="0"/>
                <a:ea typeface="Lato Bold" panose="020F0502020204030203" pitchFamily="34" charset="0"/>
                <a:cs typeface="Gotham Bold" pitchFamily="50" charset="0"/>
              </a:rPr>
              <a:t>Contact Your Member of Congress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CA68A-D153-4445-9F86-EC2E9DBC4ACE}"/>
              </a:ext>
            </a:extLst>
          </p:cNvPr>
          <p:cNvSpPr txBox="1"/>
          <p:nvPr/>
        </p:nvSpPr>
        <p:spPr>
          <a:xfrm>
            <a:off x="428625" y="2141419"/>
            <a:ext cx="11328478" cy="1213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Urge your Senator and Representative to co-sponsor S. 4042/H.R. 2654.</a:t>
            </a:r>
          </a:p>
          <a:p>
            <a:pPr marR="0" lvl="1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3444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them for their support of Medicare patients.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487D2-BEAA-41B1-8504-1946BEAE5B63}"/>
              </a:ext>
            </a:extLst>
          </p:cNvPr>
          <p:cNvSpPr txBox="1"/>
          <p:nvPr/>
        </p:nvSpPr>
        <p:spPr>
          <a:xfrm>
            <a:off x="1019586" y="4002409"/>
            <a:ext cx="10106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Join your profession in speaking to Congress in one, clear voice</a:t>
            </a:r>
            <a:r>
              <a:rPr lang="en-US" sz="3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Lato Heavy" panose="020F0502020204030203" pitchFamily="34" charset="0"/>
                <a:cs typeface="Gotham Bold" pitchFamily="50" charset="0"/>
              </a:rPr>
              <a:t>acatoday.org/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ld" pitchFamily="50" charset="0"/>
                <a:ea typeface="Lato Heavy" panose="020F0502020204030203" pitchFamily="34" charset="0"/>
                <a:cs typeface="Gotham Bold" pitchFamily="50" charset="0"/>
              </a:rPr>
              <a:t>TakeAction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old" pitchFamily="50" charset="0"/>
              <a:ea typeface="Lato Heavy" panose="020F0502020204030203" pitchFamily="34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811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A_presentation_TMPLT_EXT.potx" id="{8A93B738-B693-4793-898E-8E81DC1BFA57}" vid="{4AC1BECC-7E39-4345-B530-7746BC1C5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6CC6F0B41D5346A5E3499D3D78E0DA" ma:contentTypeVersion="12" ma:contentTypeDescription="Create a new document." ma:contentTypeScope="" ma:versionID="7918012e824c13d23b5cb28eff960762">
  <xsd:schema xmlns:xsd="http://www.w3.org/2001/XMLSchema" xmlns:xs="http://www.w3.org/2001/XMLSchema" xmlns:p="http://schemas.microsoft.com/office/2006/metadata/properties" xmlns:ns2="b1b0c601-030f-4631-8f7c-27dc017c159e" xmlns:ns3="c7b4d833-38df-490c-865a-d7df7afd27a4" targetNamespace="http://schemas.microsoft.com/office/2006/metadata/properties" ma:root="true" ma:fieldsID="0f24952b27b1f51a802ca6d5cfac9cf6" ns2:_="" ns3:_="">
    <xsd:import namespace="b1b0c601-030f-4631-8f7c-27dc017c159e"/>
    <xsd:import namespace="c7b4d833-38df-490c-865a-d7df7afd27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0c601-030f-4631-8f7c-27dc017c15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4d833-38df-490c-865a-d7df7afd27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5C5C70-3D6A-4C52-8449-52D236828B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0A3406-45AA-41D6-9A44-9180433D39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DA92F1-A1A5-418E-8B69-6DAF7E5FED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0c601-030f-4631-8f7c-27dc017c159e"/>
    <ds:schemaRef ds:uri="c7b4d833-38df-490c-865a-d7df7afd2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ACA_presentation_TMPLT_EXT</Template>
  <TotalTime>2009</TotalTime>
  <Words>388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Gotham Medium</vt:lpstr>
      <vt:lpstr>Arial</vt:lpstr>
      <vt:lpstr>Gotham Light</vt:lpstr>
      <vt:lpstr>Gotham Book</vt:lpstr>
      <vt:lpstr>Calibri</vt:lpstr>
      <vt:lpstr>Gotham Bold</vt:lpstr>
      <vt:lpstr>Lato</vt:lpstr>
      <vt:lpstr>Corbel</vt:lpstr>
      <vt:lpstr>Gotham Black</vt:lpstr>
      <vt:lpstr>Lato Medium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ACA: Who We Are</dc:title>
  <dc:creator>mlaptew@gmail.com</dc:creator>
  <cp:lastModifiedBy>Ernie Halal</cp:lastModifiedBy>
  <cp:revision>80</cp:revision>
  <cp:lastPrinted>2018-10-18T11:46:55Z</cp:lastPrinted>
  <dcterms:created xsi:type="dcterms:W3CDTF">2020-04-16T15:10:00Z</dcterms:created>
  <dcterms:modified xsi:type="dcterms:W3CDTF">2022-04-11T20:10:52Z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0x010100756CC6F0B41D5346A5E3499D3D78E0DA</vt:lpwstr>
  </property>
</Properties>
</file>